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4" r:id="rId3"/>
    <p:sldId id="290" r:id="rId4"/>
    <p:sldId id="291" r:id="rId5"/>
    <p:sldId id="292" r:id="rId6"/>
    <p:sldId id="273" r:id="rId7"/>
  </p:sldIdLst>
  <p:sldSz cx="9144000" cy="6858000" type="screen4x3"/>
  <p:notesSz cx="9939338" cy="6807200"/>
  <p:embeddedFontLst>
    <p:embeddedFont>
      <p:font typeface="Tahoma" panose="020B060403050404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6" roundtripDataSignature="AMtx7mjXx5jDCKPgLkzxLN5jpn+toOYZ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6" autoAdjust="0"/>
    <p:restoredTop sz="94660"/>
  </p:normalViewPr>
  <p:slideViewPr>
    <p:cSldViewPr snapToGrid="0">
      <p:cViewPr>
        <p:scale>
          <a:sx n="66" d="100"/>
          <a:sy n="66" d="100"/>
        </p:scale>
        <p:origin x="-165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Считаете ли Вы целесообразным выделение направления подготовки "Государственное и муниципальное управление" в отдельную УГСН (укрупненную группу специальностей и направлений)?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Лист1!$B$3</c:f>
              <c:strCache>
                <c:ptCount val="1"/>
                <c:pt idx="0">
                  <c:v>Считаете ли Вы целесообразным выделение направления подготовки "Государственное и муниципальное управление" в отдельную УГСН (укрупненную группу специальностей и направлений)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05-4F5B-B906-EEC24DBBD28D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05-4F5B-B906-EEC24DBBD28D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05-4F5B-B906-EEC24DBBD28D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Лист1!$A$4:$A$6</c:f>
              <c:strCache>
                <c:ptCount val="3"/>
                <c:pt idx="0">
                  <c:v>Да, считаю</c:v>
                </c:pt>
                <c:pt idx="1">
                  <c:v>Нет, не считаю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Лист1!$B$4:$B$6</c:f>
              <c:numCache>
                <c:formatCode>General</c:formatCode>
                <c:ptCount val="3"/>
                <c:pt idx="0">
                  <c:v>46</c:v>
                </c:pt>
                <c:pt idx="1">
                  <c:v>13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B05-4F5B-B906-EEC24DBBD2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В чем, на Ваш взгляд, состоит предметное ядро, специфика направления ГМУ как отдельной УГСН?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Лист1!$A$42</c:f>
              <c:strCache>
                <c:ptCount val="1"/>
                <c:pt idx="0">
                  <c:v>Междисциплинароность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Лист1!$B$41</c:f>
              <c:strCache>
                <c:ptCount val="1"/>
                <c:pt idx="0">
                  <c:v>Количество упоминаний</c:v>
                </c:pt>
              </c:strCache>
            </c:strRef>
          </c:cat>
          <c:val>
            <c:numRef>
              <c:f>Лист1!$B$42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6A-4F6D-8C6F-FF5EA9C8A445}"/>
            </c:ext>
          </c:extLst>
        </c:ser>
        <c:ser>
          <c:idx val="1"/>
          <c:order val="1"/>
          <c:tx>
            <c:strRef>
              <c:f>Лист1!$A$43</c:f>
              <c:strCache>
                <c:ptCount val="1"/>
                <c:pt idx="0">
                  <c:v>Обеспечение качества жизни населения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Лист1!$B$41</c:f>
              <c:strCache>
                <c:ptCount val="1"/>
                <c:pt idx="0">
                  <c:v>Количество упоминаний</c:v>
                </c:pt>
              </c:strCache>
            </c:strRef>
          </c:cat>
          <c:val>
            <c:numRef>
              <c:f>Лист1!$B$43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6A-4F6D-8C6F-FF5EA9C8A445}"/>
            </c:ext>
          </c:extLst>
        </c:ser>
        <c:ser>
          <c:idx val="2"/>
          <c:order val="2"/>
          <c:tx>
            <c:strRef>
              <c:f>Лист1!$A$44</c:f>
              <c:strCache>
                <c:ptCount val="1"/>
                <c:pt idx="0">
                  <c:v>Исследование адм. институтов и процедур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Лист1!$B$41</c:f>
              <c:strCache>
                <c:ptCount val="1"/>
                <c:pt idx="0">
                  <c:v>Количество упоминаний</c:v>
                </c:pt>
              </c:strCache>
            </c:strRef>
          </c:cat>
          <c:val>
            <c:numRef>
              <c:f>Лист1!$B$44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6A-4F6D-8C6F-FF5EA9C8A445}"/>
            </c:ext>
          </c:extLst>
        </c:ser>
        <c:ser>
          <c:idx val="3"/>
          <c:order val="3"/>
          <c:tx>
            <c:strRef>
              <c:f>Лист1!$A$45</c:f>
              <c:strCache>
                <c:ptCount val="1"/>
                <c:pt idx="0">
                  <c:v>Цифровой формат будущего ГМУ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Лист1!$B$41</c:f>
              <c:strCache>
                <c:ptCount val="1"/>
                <c:pt idx="0">
                  <c:v>Количество упоминаний</c:v>
                </c:pt>
              </c:strCache>
            </c:strRef>
          </c:cat>
          <c:val>
            <c:numRef>
              <c:f>Лист1!$B$45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6A-4F6D-8C6F-FF5EA9C8A445}"/>
            </c:ext>
          </c:extLst>
        </c:ser>
        <c:ser>
          <c:idx val="4"/>
          <c:order val="4"/>
          <c:tx>
            <c:strRef>
              <c:f>Лист1!$A$46</c:f>
              <c:strCache>
                <c:ptCount val="1"/>
                <c:pt idx="0">
                  <c:v>Научные и аналитические навыки в при принятии УР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Лист1!$B$41</c:f>
              <c:strCache>
                <c:ptCount val="1"/>
                <c:pt idx="0">
                  <c:v>Количество упоминаний</c:v>
                </c:pt>
              </c:strCache>
            </c:strRef>
          </c:cat>
          <c:val>
            <c:numRef>
              <c:f>Лист1!$B$46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6A-4F6D-8C6F-FF5EA9C8A445}"/>
            </c:ext>
          </c:extLst>
        </c:ser>
        <c:ser>
          <c:idx val="5"/>
          <c:order val="5"/>
          <c:tx>
            <c:strRef>
              <c:f>Лист1!$A$47</c:f>
              <c:strCache>
                <c:ptCount val="1"/>
                <c:pt idx="0">
                  <c:v>Стратегический подход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Лист1!$B$41</c:f>
              <c:strCache>
                <c:ptCount val="1"/>
                <c:pt idx="0">
                  <c:v>Количество упоминаний</c:v>
                </c:pt>
              </c:strCache>
            </c:strRef>
          </c:cat>
          <c:val>
            <c:numRef>
              <c:f>Лист1!$B$47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F6A-4F6D-8C6F-FF5EA9C8A445}"/>
            </c:ext>
          </c:extLst>
        </c:ser>
        <c:ser>
          <c:idx val="6"/>
          <c:order val="6"/>
          <c:tx>
            <c:strRef>
              <c:f>Лист1!$A$48</c:f>
              <c:strCache>
                <c:ptCount val="1"/>
                <c:pt idx="0">
                  <c:v>Кадровое обеспечение государственной службы</c:v>
                </c:pt>
              </c:strCache>
            </c:strRef>
          </c:tx>
          <c:spPr>
            <a:pattFill prst="narHorz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Лист1!$B$41</c:f>
              <c:strCache>
                <c:ptCount val="1"/>
                <c:pt idx="0">
                  <c:v>Количество упоминаний</c:v>
                </c:pt>
              </c:strCache>
            </c:strRef>
          </c:cat>
          <c:val>
            <c:numRef>
              <c:f>Лист1!$B$48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F6A-4F6D-8C6F-FF5EA9C8A445}"/>
            </c:ext>
          </c:extLst>
        </c:ser>
        <c:ser>
          <c:idx val="7"/>
          <c:order val="7"/>
          <c:tx>
            <c:strRef>
              <c:f>Лист1!$A$49</c:f>
              <c:strCache>
                <c:ptCount val="1"/>
                <c:pt idx="0">
                  <c:v>Подготовка в сфере принятия политических решений</c:v>
                </c:pt>
              </c:strCache>
            </c:strRef>
          </c:tx>
          <c:spPr>
            <a:pattFill prst="narHorz">
              <a:fgClr>
                <a:schemeClr val="accent2">
                  <a:lumMod val="60000"/>
                </a:schemeClr>
              </a:fgClr>
              <a:bgClr>
                <a:schemeClr val="accent2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Лист1!$B$41</c:f>
              <c:strCache>
                <c:ptCount val="1"/>
                <c:pt idx="0">
                  <c:v>Количество упоминаний</c:v>
                </c:pt>
              </c:strCache>
            </c:strRef>
          </c:cat>
          <c:val>
            <c:numRef>
              <c:f>Лист1!$B$49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F6A-4F6D-8C6F-FF5EA9C8A4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002304"/>
        <c:axId val="66012288"/>
      </c:barChart>
      <c:catAx>
        <c:axId val="6600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012288"/>
        <c:crosses val="autoZero"/>
        <c:auto val="1"/>
        <c:lblAlgn val="ctr"/>
        <c:lblOffset val="100"/>
        <c:noMultiLvlLbl val="0"/>
      </c:catAx>
      <c:valAx>
        <c:axId val="6601228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002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Какие направления подготовки (специальности) целесообразно включить в УГСН ГМУ?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Лист1!$A$9:$A$39</c:f>
              <c:strCache>
                <c:ptCount val="31"/>
                <c:pt idx="0">
                  <c:v>Государственное  и муниципальное управление</c:v>
                </c:pt>
                <c:pt idx="1">
                  <c:v>Публичная политика и GR</c:v>
                </c:pt>
                <c:pt idx="2">
                  <c:v>Государственная и муниципальная служба</c:v>
                </c:pt>
                <c:pt idx="3">
                  <c:v>Политология</c:v>
                </c:pt>
                <c:pt idx="4">
                  <c:v>Государственное регулирование</c:v>
                </c:pt>
                <c:pt idx="5">
                  <c:v>Социология</c:v>
                </c:pt>
                <c:pt idx="6">
                  <c:v>Социальное государство</c:v>
                </c:pt>
                <c:pt idx="7">
                  <c:v>Управление персоналом</c:v>
                </c:pt>
                <c:pt idx="8">
                  <c:v>Цифровое государство</c:v>
                </c:pt>
                <c:pt idx="9">
                  <c:v>Жилищное хозяйство и коммунальное хозяйство</c:v>
                </c:pt>
                <c:pt idx="10">
                  <c:v>Организация работы с молодежью</c:v>
                </c:pt>
                <c:pt idx="11">
                  <c:v>Государственное управление на уровне региона</c:v>
                </c:pt>
                <c:pt idx="12">
                  <c:v>Управление развитием территорий</c:v>
                </c:pt>
                <c:pt idx="13">
                  <c:v>Политическое управление</c:v>
                </c:pt>
                <c:pt idx="14">
                  <c:v>Государственный аудит</c:v>
                </c:pt>
                <c:pt idx="15">
                  <c:v>Общественно-государственное управление</c:v>
                </c:pt>
                <c:pt idx="16">
                  <c:v>Экономическая безопасность</c:v>
                </c:pt>
                <c:pt idx="17">
                  <c:v>Система ГМУ</c:v>
                </c:pt>
                <c:pt idx="18">
                  <c:v>Управление проектами</c:v>
                </c:pt>
                <c:pt idx="19">
                  <c:v>Управление государственными и муниципальными финансами</c:v>
                </c:pt>
                <c:pt idx="20">
                  <c:v>Государственная политика</c:v>
                </c:pt>
                <c:pt idx="21">
                  <c:v>Парламентаризм</c:v>
                </c:pt>
                <c:pt idx="22">
                  <c:v>Регионоведение</c:v>
                </c:pt>
                <c:pt idx="23">
                  <c:v>Государственные и муниципальные услуги</c:v>
                </c:pt>
                <c:pt idx="24">
                  <c:v>Управление сектором НКО</c:v>
                </c:pt>
                <c:pt idx="25">
                  <c:v>Юриспруденция</c:v>
                </c:pt>
                <c:pt idx="26">
                  <c:v>История</c:v>
                </c:pt>
                <c:pt idx="27">
                  <c:v>Таможенное дело</c:v>
                </c:pt>
                <c:pt idx="28">
                  <c:v>Антикризисное управление</c:v>
                </c:pt>
                <c:pt idx="29">
                  <c:v>Управление качеством</c:v>
                </c:pt>
                <c:pt idx="30">
                  <c:v>Менеджмент организации</c:v>
                </c:pt>
              </c:strCache>
            </c:strRef>
          </c:cat>
          <c:val>
            <c:numRef>
              <c:f>Лист1!$B$9:$B$39</c:f>
              <c:numCache>
                <c:formatCode>General</c:formatCode>
                <c:ptCount val="31"/>
                <c:pt idx="0">
                  <c:v>18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28-4089-837F-A3808BDFD9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66305408"/>
        <c:axId val="66316544"/>
      </c:barChart>
      <c:catAx>
        <c:axId val="66305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316544"/>
        <c:crosses val="autoZero"/>
        <c:auto val="1"/>
        <c:lblAlgn val="ctr"/>
        <c:lblOffset val="100"/>
        <c:noMultiLvlLbl val="0"/>
      </c:catAx>
      <c:valAx>
        <c:axId val="6631654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30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308130" cy="34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9" tIns="45764" rIns="91529" bIns="4576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8888" y="0"/>
            <a:ext cx="4308130" cy="34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9" tIns="45764" rIns="91529" bIns="4576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7075" y="511175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3472" y="3233803"/>
            <a:ext cx="7952399" cy="306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9" tIns="45764" rIns="91529" bIns="4576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465425"/>
            <a:ext cx="4308130" cy="34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9" tIns="45764" rIns="91529" bIns="4576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8888" y="6465425"/>
            <a:ext cx="4308130" cy="34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9" tIns="45764" rIns="91529" bIns="45764" anchor="b" anchorCtr="0">
            <a:noAutofit/>
          </a:bodyPr>
          <a:lstStyle/>
          <a:p>
            <a:pPr algn="r"/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5500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5628888" y="6465425"/>
            <a:ext cx="4308130" cy="34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9" tIns="45764" rIns="91529" bIns="45764" anchor="b" anchorCtr="0">
            <a:noAutofit/>
          </a:bodyPr>
          <a:lstStyle/>
          <a:p>
            <a:pPr algn="r"/>
            <a:fld id="{00000000-1234-1234-1234-123412341234}" type="slidenum">
              <a:rPr lang="ru-RU" sz="1200">
                <a:solidFill>
                  <a:schemeClr val="dk1"/>
                </a:solidFill>
              </a:rPr>
              <a:pPr algn="r"/>
              <a:t>1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9113"/>
            <a:ext cx="3402012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993933" y="3233421"/>
            <a:ext cx="7933065" cy="305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9" tIns="45764" rIns="91529" bIns="45764" anchor="ctr" anchorCtr="0">
            <a:noAutofit/>
          </a:bodyPr>
          <a:lstStyle/>
          <a:p>
            <a:pPr marL="0" indent="0"/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04c8f49c7_0_0:notes"/>
          <p:cNvSpPr txBox="1">
            <a:spLocks noGrp="1"/>
          </p:cNvSpPr>
          <p:nvPr>
            <p:ph type="body" idx="1"/>
          </p:nvPr>
        </p:nvSpPr>
        <p:spPr>
          <a:xfrm>
            <a:off x="993472" y="3233802"/>
            <a:ext cx="7952350" cy="3062942"/>
          </a:xfrm>
          <a:prstGeom prst="rect">
            <a:avLst/>
          </a:prstGeom>
        </p:spPr>
        <p:txBody>
          <a:bodyPr spcFirstLastPara="1" wrap="square" lIns="91529" tIns="45764" rIns="91529" bIns="4576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6" name="Google Shape;136;g804c8f49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471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04c8f49c7_0_0:notes"/>
          <p:cNvSpPr txBox="1">
            <a:spLocks noGrp="1"/>
          </p:cNvSpPr>
          <p:nvPr>
            <p:ph type="body" idx="1"/>
          </p:nvPr>
        </p:nvSpPr>
        <p:spPr>
          <a:xfrm>
            <a:off x="993472" y="3233802"/>
            <a:ext cx="7952350" cy="3062942"/>
          </a:xfrm>
          <a:prstGeom prst="rect">
            <a:avLst/>
          </a:prstGeom>
        </p:spPr>
        <p:txBody>
          <a:bodyPr spcFirstLastPara="1" wrap="square" lIns="91529" tIns="45764" rIns="91529" bIns="4576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6" name="Google Shape;136;g804c8f49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111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04c8f49c7_0_0:notes"/>
          <p:cNvSpPr txBox="1">
            <a:spLocks noGrp="1"/>
          </p:cNvSpPr>
          <p:nvPr>
            <p:ph type="body" idx="1"/>
          </p:nvPr>
        </p:nvSpPr>
        <p:spPr>
          <a:xfrm>
            <a:off x="993472" y="3233802"/>
            <a:ext cx="7952350" cy="3062942"/>
          </a:xfrm>
          <a:prstGeom prst="rect">
            <a:avLst/>
          </a:prstGeom>
        </p:spPr>
        <p:txBody>
          <a:bodyPr spcFirstLastPara="1" wrap="square" lIns="91529" tIns="45764" rIns="91529" bIns="4576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6" name="Google Shape;136;g804c8f49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4469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04c8f49c7_0_0:notes"/>
          <p:cNvSpPr txBox="1">
            <a:spLocks noGrp="1"/>
          </p:cNvSpPr>
          <p:nvPr>
            <p:ph type="body" idx="1"/>
          </p:nvPr>
        </p:nvSpPr>
        <p:spPr>
          <a:xfrm>
            <a:off x="993472" y="3233802"/>
            <a:ext cx="7952350" cy="3062942"/>
          </a:xfrm>
          <a:prstGeom prst="rect">
            <a:avLst/>
          </a:prstGeom>
        </p:spPr>
        <p:txBody>
          <a:bodyPr spcFirstLastPara="1" wrap="square" lIns="91529" tIns="45764" rIns="91529" bIns="4576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6" name="Google Shape;136;g804c8f49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062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993472" y="3233803"/>
            <a:ext cx="7952399" cy="3062913"/>
          </a:xfrm>
          <a:prstGeom prst="rect">
            <a:avLst/>
          </a:prstGeom>
        </p:spPr>
        <p:txBody>
          <a:bodyPr spcFirstLastPara="1" wrap="square" lIns="91529" tIns="45764" rIns="91529" bIns="4576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3419475" y="6021388"/>
            <a:ext cx="504983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imosk@mail.ru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96069" y="4983032"/>
            <a:ext cx="662781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Ивлева Галина Юрьевна</a:t>
            </a: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Заместитель директора ИГСУ РАНХиГС </a:t>
            </a:r>
            <a:endParaRPr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5496" y="368300"/>
            <a:ext cx="81489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flipH="1">
            <a:off x="0" y="2766559"/>
            <a:ext cx="2843213" cy="1538287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https://lh3.googleusercontent.com/0pA_pxUa5yqe2WzzML4l5ZCRyvMJh1P0mJHBbMjsoeL3hFE-MbFjFY-KTPTdTfSO2XJJdNzDd8tXC2u8-LOpasAnU_tpBs3lo0lSIxit03iA5kOJ_DVWxBeAPzIcr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37360"/>
            <a:ext cx="2309019" cy="178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FC44A4-A1FE-499B-B109-CC398DEBF0BF}"/>
              </a:ext>
            </a:extLst>
          </p:cNvPr>
          <p:cNvSpPr txBox="1"/>
          <p:nvPr/>
        </p:nvSpPr>
        <p:spPr>
          <a:xfrm>
            <a:off x="3102429" y="2492063"/>
            <a:ext cx="59109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Перспективы направления ГМУ в свете актуализации Перечней направлений подготовки и специальностей высшего образования и номенклатуры научных специальностей</a:t>
            </a:r>
          </a:p>
        </p:txBody>
      </p:sp>
      <p:sp>
        <p:nvSpPr>
          <p:cNvPr id="10" name="Google Shape;89;p1"/>
          <p:cNvSpPr txBox="1"/>
          <p:nvPr/>
        </p:nvSpPr>
        <p:spPr>
          <a:xfrm>
            <a:off x="3419475" y="6021388"/>
            <a:ext cx="504983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imosk@mail.ru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474" y="545003"/>
            <a:ext cx="2344738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386" y="1515759"/>
            <a:ext cx="2009775" cy="62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43" y="436013"/>
            <a:ext cx="1843314" cy="166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04c8f49c7_0_0"/>
          <p:cNvSpPr txBox="1">
            <a:spLocks noGrp="1"/>
          </p:cNvSpPr>
          <p:nvPr>
            <p:ph type="title"/>
          </p:nvPr>
        </p:nvSpPr>
        <p:spPr>
          <a:xfrm>
            <a:off x="604142" y="663027"/>
            <a:ext cx="798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Опрос экспертов</a:t>
            </a:r>
            <a:br>
              <a:rPr lang="ru-RU" sz="2400" dirty="0">
                <a:solidFill>
                  <a:srgbClr val="C00000"/>
                </a:solidFill>
                <a:latin typeface="+mj-lt"/>
              </a:rPr>
            </a:br>
            <a:r>
              <a:rPr lang="ru-RU" sz="2400" dirty="0">
                <a:solidFill>
                  <a:srgbClr val="C00000"/>
                </a:solidFill>
                <a:latin typeface="+mj-lt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+mj-lt"/>
              </a:rPr>
            </a:br>
            <a:endParaRPr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9" name="Google Shape;139;g804c8f49c7_0_0"/>
          <p:cNvSpPr/>
          <p:nvPr/>
        </p:nvSpPr>
        <p:spPr>
          <a:xfrm>
            <a:off x="0" y="463550"/>
            <a:ext cx="538200" cy="843000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804c8f49c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260350"/>
            <a:ext cx="10763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804c8f49c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8563" y="309563"/>
            <a:ext cx="1111250" cy="34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g804c8f49c7_0_0"/>
          <p:cNvCxnSpPr/>
          <p:nvPr/>
        </p:nvCxnSpPr>
        <p:spPr>
          <a:xfrm rot="10800000" flipH="1">
            <a:off x="683567" y="1306438"/>
            <a:ext cx="7832700" cy="9600"/>
          </a:xfrm>
          <a:prstGeom prst="straightConnector1">
            <a:avLst/>
          </a:prstGeom>
          <a:noFill/>
          <a:ln w="19050" cap="sq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020AAA08-7567-4575-B645-B27021805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313687"/>
              </p:ext>
            </p:extLst>
          </p:nvPr>
        </p:nvGraphicFramePr>
        <p:xfrm>
          <a:off x="2024370" y="1737445"/>
          <a:ext cx="5147945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8392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04c8f49c7_0_0"/>
          <p:cNvSpPr txBox="1">
            <a:spLocks noGrp="1"/>
          </p:cNvSpPr>
          <p:nvPr>
            <p:ph type="title"/>
          </p:nvPr>
        </p:nvSpPr>
        <p:spPr>
          <a:xfrm>
            <a:off x="604142" y="663027"/>
            <a:ext cx="798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Опрос экспертов</a:t>
            </a:r>
            <a:br>
              <a:rPr lang="ru-RU" sz="2400" dirty="0">
                <a:solidFill>
                  <a:srgbClr val="C00000"/>
                </a:solidFill>
                <a:latin typeface="+mj-lt"/>
              </a:rPr>
            </a:br>
            <a:r>
              <a:rPr lang="ru-RU" sz="2400" dirty="0">
                <a:solidFill>
                  <a:srgbClr val="C00000"/>
                </a:solidFill>
                <a:latin typeface="+mj-lt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+mj-lt"/>
              </a:rPr>
            </a:br>
            <a:endParaRPr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9" name="Google Shape;139;g804c8f49c7_0_0"/>
          <p:cNvSpPr/>
          <p:nvPr/>
        </p:nvSpPr>
        <p:spPr>
          <a:xfrm>
            <a:off x="0" y="463550"/>
            <a:ext cx="538200" cy="843000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804c8f49c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260350"/>
            <a:ext cx="10763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804c8f49c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8563" y="309563"/>
            <a:ext cx="1111250" cy="34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g804c8f49c7_0_0"/>
          <p:cNvCxnSpPr/>
          <p:nvPr/>
        </p:nvCxnSpPr>
        <p:spPr>
          <a:xfrm rot="10800000" flipH="1">
            <a:off x="683567" y="1306438"/>
            <a:ext cx="7832700" cy="9600"/>
          </a:xfrm>
          <a:prstGeom prst="straightConnector1">
            <a:avLst/>
          </a:prstGeom>
          <a:noFill/>
          <a:ln w="19050" cap="sq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7996EBB4-3A88-47B7-BEAB-51F4BC5E31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352840"/>
              </p:ext>
            </p:extLst>
          </p:nvPr>
        </p:nvGraphicFramePr>
        <p:xfrm>
          <a:off x="2339066" y="1433512"/>
          <a:ext cx="4611461" cy="523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375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04c8f49c7_0_0"/>
          <p:cNvSpPr txBox="1">
            <a:spLocks noGrp="1"/>
          </p:cNvSpPr>
          <p:nvPr>
            <p:ph type="title"/>
          </p:nvPr>
        </p:nvSpPr>
        <p:spPr>
          <a:xfrm>
            <a:off x="604142" y="663027"/>
            <a:ext cx="798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Опрос экспертов</a:t>
            </a:r>
            <a:br>
              <a:rPr lang="ru-RU" sz="2400" dirty="0">
                <a:solidFill>
                  <a:srgbClr val="C00000"/>
                </a:solidFill>
                <a:latin typeface="+mj-lt"/>
              </a:rPr>
            </a:br>
            <a:r>
              <a:rPr lang="ru-RU" sz="2400" dirty="0">
                <a:solidFill>
                  <a:srgbClr val="C00000"/>
                </a:solidFill>
                <a:latin typeface="+mj-lt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+mj-lt"/>
              </a:rPr>
            </a:br>
            <a:endParaRPr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9" name="Google Shape;139;g804c8f49c7_0_0"/>
          <p:cNvSpPr/>
          <p:nvPr/>
        </p:nvSpPr>
        <p:spPr>
          <a:xfrm>
            <a:off x="0" y="463550"/>
            <a:ext cx="538200" cy="843000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804c8f49c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260350"/>
            <a:ext cx="10763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804c8f49c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8563" y="309563"/>
            <a:ext cx="1111250" cy="34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g804c8f49c7_0_0"/>
          <p:cNvCxnSpPr/>
          <p:nvPr/>
        </p:nvCxnSpPr>
        <p:spPr>
          <a:xfrm rot="10800000" flipH="1">
            <a:off x="683567" y="1306438"/>
            <a:ext cx="7832700" cy="9600"/>
          </a:xfrm>
          <a:prstGeom prst="straightConnector1">
            <a:avLst/>
          </a:prstGeom>
          <a:noFill/>
          <a:ln w="19050" cap="sq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7BB6DC81-5FBE-46F7-B24E-985C1A569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982833"/>
              </p:ext>
            </p:extLst>
          </p:nvPr>
        </p:nvGraphicFramePr>
        <p:xfrm>
          <a:off x="1665514" y="1701209"/>
          <a:ext cx="5931354" cy="4536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4714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04c8f49c7_0_0"/>
          <p:cNvSpPr txBox="1">
            <a:spLocks noGrp="1"/>
          </p:cNvSpPr>
          <p:nvPr>
            <p:ph type="title"/>
          </p:nvPr>
        </p:nvSpPr>
        <p:spPr>
          <a:xfrm>
            <a:off x="604142" y="663027"/>
            <a:ext cx="7988400" cy="158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C00000"/>
              </a:buClr>
              <a:buSzPts val="2800"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Из резолюции ХХ Российского муниципального форума (21-26 сентября 2020 года)</a:t>
            </a:r>
            <a:br>
              <a:rPr lang="ru-RU" sz="2400" dirty="0">
                <a:solidFill>
                  <a:srgbClr val="C00000"/>
                </a:solidFill>
                <a:latin typeface="+mj-lt"/>
              </a:rPr>
            </a:br>
            <a:r>
              <a:rPr lang="ru-RU" sz="2400" dirty="0">
                <a:solidFill>
                  <a:srgbClr val="C00000"/>
                </a:solidFill>
                <a:latin typeface="+mj-lt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+mj-lt"/>
              </a:rPr>
            </a:br>
            <a:endParaRPr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9" name="Google Shape;139;g804c8f49c7_0_0"/>
          <p:cNvSpPr/>
          <p:nvPr/>
        </p:nvSpPr>
        <p:spPr>
          <a:xfrm>
            <a:off x="0" y="557439"/>
            <a:ext cx="538200" cy="843000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804c8f49c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260350"/>
            <a:ext cx="10763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804c8f49c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8563" y="309563"/>
            <a:ext cx="1111250" cy="34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g804c8f49c7_0_0"/>
          <p:cNvCxnSpPr/>
          <p:nvPr/>
        </p:nvCxnSpPr>
        <p:spPr>
          <a:xfrm rot="10800000" flipH="1">
            <a:off x="681992" y="1506463"/>
            <a:ext cx="7832700" cy="9600"/>
          </a:xfrm>
          <a:prstGeom prst="straightConnector1">
            <a:avLst/>
          </a:prstGeom>
          <a:noFill/>
          <a:ln w="19050" cap="sq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B0F3ECF-94D5-4CF3-8E94-569B9C397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8" y="4474541"/>
            <a:ext cx="7675274" cy="14608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24278FA-16E1-46DE-88EA-0F294117C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762" y="1743481"/>
            <a:ext cx="3902529" cy="7278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A89E2EA-3DC9-4990-91CB-7EC84365F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5412" y="2503530"/>
            <a:ext cx="6421211" cy="11131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E99EF3C-D6D8-43F3-A1DB-6EA8E37F6C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4910" y="3838754"/>
            <a:ext cx="5523139" cy="38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6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888" y="2989263"/>
            <a:ext cx="2609850" cy="8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9"/>
          <p:cNvSpPr/>
          <p:nvPr/>
        </p:nvSpPr>
        <p:spPr>
          <a:xfrm>
            <a:off x="4321001" y="-1588"/>
            <a:ext cx="4826000" cy="6858001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4452938" y="2780928"/>
            <a:ext cx="4826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Спасибо за внимание!</a:t>
            </a: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5" name="Google Shape;25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9838" y="4924425"/>
            <a:ext cx="155892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9"/>
          <p:cNvSpPr/>
          <p:nvPr/>
        </p:nvSpPr>
        <p:spPr>
          <a:xfrm>
            <a:off x="4880589" y="328554"/>
            <a:ext cx="41559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Учебно-методический совет по государственному и муниципальному управлению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109</Words>
  <Application>Microsoft Office PowerPoint</Application>
  <PresentationFormat>Экран (4:3)</PresentationFormat>
  <Paragraphs>16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Tahoma</vt:lpstr>
      <vt:lpstr>Calibri</vt:lpstr>
      <vt:lpstr>Тема Office</vt:lpstr>
      <vt:lpstr>Презентация PowerPoint</vt:lpstr>
      <vt:lpstr>Опрос экспертов  </vt:lpstr>
      <vt:lpstr>Опрос экспертов  </vt:lpstr>
      <vt:lpstr>Опрос экспертов  </vt:lpstr>
      <vt:lpstr>Из резолюции ХХ Российского муниципального форума (21-26 сентября 2020 года)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62</cp:revision>
  <cp:lastPrinted>2020-11-17T14:53:33Z</cp:lastPrinted>
  <dcterms:created xsi:type="dcterms:W3CDTF">2015-10-01T06:48:15Z</dcterms:created>
  <dcterms:modified xsi:type="dcterms:W3CDTF">2020-11-23T13:48:30Z</dcterms:modified>
</cp:coreProperties>
</file>